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7" r:id="rId6"/>
    <p:sldId id="329" r:id="rId7"/>
    <p:sldId id="330" r:id="rId8"/>
    <p:sldId id="331" r:id="rId9"/>
    <p:sldId id="340" r:id="rId10"/>
    <p:sldId id="349" r:id="rId11"/>
    <p:sldId id="341" r:id="rId12"/>
    <p:sldId id="333" r:id="rId13"/>
    <p:sldId id="352" r:id="rId14"/>
    <p:sldId id="342" r:id="rId15"/>
    <p:sldId id="335" r:id="rId16"/>
    <p:sldId id="334" r:id="rId17"/>
    <p:sldId id="344" r:id="rId18"/>
    <p:sldId id="263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7441" autoAdjust="0"/>
  </p:normalViewPr>
  <p:slideViewPr>
    <p:cSldViewPr>
      <p:cViewPr varScale="1">
        <p:scale>
          <a:sx n="170" d="100"/>
          <a:sy n="170" d="100"/>
        </p:scale>
        <p:origin x="1216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autouse</a:t>
            </a:r>
            <a:r>
              <a:rPr lang="en-GB" dirty="0"/>
              <a:t> – means automatically run – don't need to be explicitly referenced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6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dirty="0">
                <a:effectLst/>
                <a:latin typeface="Times New Roman" panose="02020603050405020304" pitchFamily="18" charset="0"/>
              </a:rPr>
              <a:t>This illustrates setting up a parametrised test for the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Calculator</a:t>
            </a:r>
            <a:r>
              <a:rPr lang="en-GB" dirty="0">
                <a:effectLst/>
                <a:latin typeface="Times New Roman" panose="02020603050405020304" pitchFamily="18" charset="0"/>
              </a:rPr>
              <a:t> in which two input values are added together and compared with the expected value. Note that the parameters are named in the decorator and then a list of tuples is used to define the values to be used for the parameters. In this case the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test_calculator_add_operation</a:t>
            </a:r>
            <a:r>
              <a:rPr lang="en-GB" dirty="0">
                <a:effectLst/>
                <a:latin typeface="Times New Roman" panose="02020603050405020304" pitchFamily="18" charset="0"/>
              </a:rPr>
              <a:t> will be run two passing in 3, 1 and 4 and then passing in 3, 2 and 5 for the parameters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input1</a:t>
            </a:r>
            <a:r>
              <a:rPr lang="en-GB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input2</a:t>
            </a:r>
            <a:r>
              <a:rPr lang="en-GB" dirty="0">
                <a:effectLst/>
                <a:latin typeface="Times New Roman" panose="02020603050405020304" pitchFamily="18" charset="0"/>
              </a:rPr>
              <a:t> and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expected</a:t>
            </a:r>
            <a:r>
              <a:rPr lang="en-GB" dirty="0">
                <a:effectLst/>
                <a:latin typeface="Times New Roman" panose="02020603050405020304" pitchFamily="18" charset="0"/>
              </a:rPr>
              <a:t>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Testing in Python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5D2D8-42DD-6648-8CB8-38C721F3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B3A0B-3006-EE4D-B3C4-0F15436EE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B817B-592C-A549-B79E-963B00B0C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146" y="4899901"/>
            <a:ext cx="1147707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5119-E0CD-7848-B8CF-8765AA4F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Fixtures as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158BF-36F1-E44D-BF8D-6D0A0EEB0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Based on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1339-1560-2045-A570-F56F16721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E4FF-D187-C845-BC0E-1AF4AAA838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2DD5-716C-2B4B-9388-FE5380A8F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EC5FC-C2C0-D446-9268-983F954D2E1B}"/>
              </a:ext>
            </a:extLst>
          </p:cNvPr>
          <p:cNvSpPr txBox="1"/>
          <p:nvPr/>
        </p:nvSpPr>
        <p:spPr>
          <a:xfrm>
            <a:off x="2792760" y="2276872"/>
            <a:ext cx="3179365" cy="381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add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teardown_module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print('module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setup_function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set up')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teardown_function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print('function teardown')</a:t>
            </a:r>
            <a:br>
              <a:rPr lang="en-GB" sz="1400" dirty="0">
                <a:solidFill>
                  <a:schemeClr val="tx1"/>
                </a:solidFill>
              </a:rPr>
            </a:b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result = add(1, 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result ==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44C2-34E9-0841-B698-FF8C0B8D9D9E}"/>
              </a:ext>
            </a:extLst>
          </p:cNvPr>
          <p:cNvSpPr txBox="1"/>
          <p:nvPr/>
        </p:nvSpPr>
        <p:spPr>
          <a:xfrm>
            <a:off x="6528329" y="3501008"/>
            <a:ext cx="2681336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module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set up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PASSED                     [100%]</a:t>
            </a:r>
          </a:p>
          <a:p>
            <a:r>
              <a:rPr lang="en-GB" sz="1400" dirty="0">
                <a:solidFill>
                  <a:schemeClr val="tx1"/>
                </a:solidFill>
              </a:rPr>
              <a:t>function teardown</a:t>
            </a:r>
          </a:p>
          <a:p>
            <a:r>
              <a:rPr lang="en-GB" sz="1400" dirty="0">
                <a:solidFill>
                  <a:schemeClr val="tx1"/>
                </a:solidFill>
              </a:rPr>
              <a:t>module teardown</a:t>
            </a:r>
          </a:p>
        </p:txBody>
      </p:sp>
      <p:pic>
        <p:nvPicPr>
          <p:cNvPr id="9" name="Picture 2" descr="Test taker preparation | Versant">
            <a:extLst>
              <a:ext uri="{FF2B5EF4-FFF2-40B4-BE49-F238E27FC236}">
                <a16:creationId xmlns:a16="http://schemas.microsoft.com/office/drawing/2014/main" id="{AADAE4AA-2CB2-5FE1-B3E5-C1238D8B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5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511-6C4C-8342-A022-E049BFB4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 Using Decorators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0B22-F3BC-F44B-9F7B-73946F83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use </a:t>
            </a:r>
            <a:r>
              <a:rPr lang="en-US" sz="2400" dirty="0" err="1"/>
              <a:t>pytest</a:t>
            </a:r>
            <a:r>
              <a:rPr lang="en-US" sz="2400" dirty="0"/>
              <a:t> fixture decorator</a:t>
            </a:r>
          </a:p>
          <a:p>
            <a:pPr lvl="1"/>
            <a:r>
              <a:rPr lang="en-US" sz="2000" dirty="0"/>
              <a:t>have format @&lt;name&gt;</a:t>
            </a:r>
          </a:p>
          <a:p>
            <a:pPr lvl="1"/>
            <a:r>
              <a:rPr lang="en-US" sz="2000" dirty="0"/>
              <a:t>to indicate fixtures for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15B54-094B-004B-AAC3-DBDDFC5B22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F0B9-3C10-0D4A-9550-96656C591A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30DE-859F-1545-B9E4-5134FCC2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849B8-69C0-0446-B930-A735412E4E41}"/>
              </a:ext>
            </a:extLst>
          </p:cNvPr>
          <p:cNvSpPr txBox="1"/>
          <p:nvPr/>
        </p:nvSpPr>
        <p:spPr>
          <a:xfrm>
            <a:off x="632520" y="3070579"/>
            <a:ext cx="326329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import</a:t>
            </a:r>
            <a:r>
              <a:rPr lang="en-GB" sz="1400" dirty="0">
                <a:solidFill>
                  <a:srgbClr val="0000FF"/>
                </a:solidFill>
              </a:rPr>
              <a:t> </a:t>
            </a:r>
            <a:r>
              <a:rPr lang="en-GB" sz="1400" dirty="0" err="1">
                <a:solidFill>
                  <a:srgbClr val="0000FF"/>
                </a:solidFill>
              </a:rPr>
              <a:t>pytest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from</a:t>
            </a:r>
            <a:r>
              <a:rPr lang="en-GB" sz="1400" dirty="0">
                <a:solidFill>
                  <a:schemeClr val="tx1"/>
                </a:solidFill>
              </a:rPr>
              <a:t> calculator </a:t>
            </a:r>
            <a:r>
              <a:rPr lang="en-GB" sz="1400" b="1" dirty="0">
                <a:solidFill>
                  <a:schemeClr val="tx1"/>
                </a:solidFill>
              </a:rPr>
              <a:t>import</a:t>
            </a:r>
            <a:r>
              <a:rPr lang="en-GB" sz="1400" dirty="0">
                <a:solidFill>
                  <a:schemeClr val="tx1"/>
                </a:solidFill>
              </a:rPr>
              <a:t> Calculator</a:t>
            </a:r>
          </a:p>
          <a:p>
            <a:endParaRPr lang="en-GB" sz="1400" b="1" dirty="0">
              <a:solidFill>
                <a:schemeClr val="tx1"/>
              </a:solidFill>
            </a:endParaRPr>
          </a:p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pytest.fixture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():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"""Returns a Calculator instance"""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print('calculator fixture’)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    </a:t>
            </a:r>
            <a:r>
              <a:rPr lang="en-GB" sz="1400" b="1" dirty="0">
                <a:solidFill>
                  <a:schemeClr val="tx1"/>
                </a:solidFill>
              </a:rPr>
              <a:t>return</a:t>
            </a:r>
            <a:r>
              <a:rPr lang="en-GB" sz="1400" dirty="0">
                <a:solidFill>
                  <a:schemeClr val="tx1"/>
                </a:solidFill>
              </a:rPr>
              <a:t> Calculator()</a:t>
            </a:r>
          </a:p>
          <a:p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505C4-BE65-1B4E-9DE6-C718006AA606}"/>
              </a:ext>
            </a:extLst>
          </p:cNvPr>
          <p:cNvSpPr/>
          <p:nvPr/>
        </p:nvSpPr>
        <p:spPr bwMode="auto">
          <a:xfrm>
            <a:off x="495300" y="6129338"/>
            <a:ext cx="8706172" cy="2519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97390-8720-9346-ACF0-29E1161BC614}"/>
              </a:ext>
            </a:extLst>
          </p:cNvPr>
          <p:cNvSpPr txBox="1"/>
          <p:nvPr/>
        </p:nvSpPr>
        <p:spPr>
          <a:xfrm>
            <a:off x="3032285" y="5246880"/>
            <a:ext cx="1974447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</a:t>
            </a:r>
          </a:p>
          <a:p>
            <a:r>
              <a:rPr lang="en-GB" sz="1400" dirty="0">
                <a:solidFill>
                  <a:schemeClr val="tx1"/>
                </a:solidFill>
              </a:rPr>
              <a:t>calculator fixture    </a:t>
            </a:r>
          </a:p>
        </p:txBody>
      </p:sp>
      <p:pic>
        <p:nvPicPr>
          <p:cNvPr id="10" name="Picture 2" descr="Test taker preparation | Versant">
            <a:extLst>
              <a:ext uri="{FF2B5EF4-FFF2-40B4-BE49-F238E27FC236}">
                <a16:creationId xmlns:a16="http://schemas.microsoft.com/office/drawing/2014/main" id="{A3014E44-A8CC-61E8-D627-6C4BF915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CE87D-E5BF-760A-3E53-11A884020C47}"/>
              </a:ext>
            </a:extLst>
          </p:cNvPr>
          <p:cNvSpPr txBox="1"/>
          <p:nvPr/>
        </p:nvSpPr>
        <p:spPr>
          <a:xfrm>
            <a:off x="5596321" y="2195567"/>
            <a:ext cx="3456384" cy="4185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test_initial_value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0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test_subtract_one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calculator.sub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-1</a:t>
            </a:r>
          </a:p>
          <a:p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test_add_one_and_one</a:t>
            </a:r>
            <a:r>
              <a:rPr lang="en-GB" sz="1400" dirty="0">
                <a:solidFill>
                  <a:schemeClr val="tx1"/>
                </a:solidFill>
              </a:rPr>
              <a:t>(</a:t>
            </a:r>
            <a:r>
              <a:rPr lang="en-GB" sz="1400" b="1" dirty="0">
                <a:solidFill>
                  <a:srgbClr val="7030A0"/>
                </a:solidFill>
              </a:rPr>
              <a:t>calculator</a:t>
            </a:r>
            <a:r>
              <a:rPr lang="en-GB" sz="1400" dirty="0">
                <a:solidFill>
                  <a:schemeClr val="tx1"/>
                </a:solidFill>
              </a:rPr>
              <a:t>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2</a:t>
            </a:r>
          </a:p>
        </p:txBody>
      </p:sp>
    </p:spTree>
    <p:extLst>
      <p:ext uri="{BB962C8B-B14F-4D97-AF65-F5344CB8AC3E}">
        <p14:creationId xmlns:p14="http://schemas.microsoft.com/office/powerpoint/2010/main" val="139633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4AFA-61DC-E94E-9DE8-039E00E0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C67D-2B33-0B4C-9628-C28262E0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May want to ignore tests </a:t>
            </a:r>
          </a:p>
          <a:p>
            <a:pPr lvl="1"/>
            <a:r>
              <a:rPr lang="en-US" sz="2000" dirty="0"/>
              <a:t>particularly during development</a:t>
            </a:r>
          </a:p>
          <a:p>
            <a:r>
              <a:rPr lang="en-US" sz="2400" dirty="0"/>
              <a:t>To ignore a test</a:t>
            </a:r>
          </a:p>
          <a:p>
            <a:pPr lvl="1"/>
            <a:r>
              <a:rPr lang="en-GB" sz="2000" dirty="0"/>
              <a:t>decorate with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pytest.mark.skip</a:t>
            </a:r>
            <a:endParaRPr lang="en-GB" sz="2000" dirty="0">
              <a:latin typeface="Courier" pitchFamily="2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Reported on in IDE / </a:t>
            </a:r>
            <a:r>
              <a:rPr lang="en-US" sz="2400" dirty="0" err="1"/>
              <a:t>pytest</a:t>
            </a:r>
            <a:r>
              <a:rPr lang="en-US" sz="2400" dirty="0"/>
              <a:t>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35FA7-D250-DC4E-A1C4-8CF1F35349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0BF8B-9262-9341-BF21-D40CB7189C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F3282-9795-554D-BB27-84682408A5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58898-83D4-5642-A7BC-4AF6F0C2F554}"/>
              </a:ext>
            </a:extLst>
          </p:cNvPr>
          <p:cNvSpPr txBox="1"/>
          <p:nvPr/>
        </p:nvSpPr>
        <p:spPr>
          <a:xfrm>
            <a:off x="2216696" y="3717032"/>
            <a:ext cx="5164273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</a:rPr>
              <a:t>@</a:t>
            </a:r>
            <a:r>
              <a:rPr lang="en-GB" sz="1600" b="1" dirty="0" err="1">
                <a:solidFill>
                  <a:srgbClr val="0000FF"/>
                </a:solidFill>
              </a:rPr>
              <a:t>pytest.mark.skip</a:t>
            </a:r>
            <a:r>
              <a:rPr lang="en-GB" sz="1600" dirty="0">
                <a:solidFill>
                  <a:srgbClr val="0000FF"/>
                </a:solidFill>
              </a:rPr>
              <a:t>(reason=</a:t>
            </a:r>
            <a:r>
              <a:rPr lang="en-GB" sz="1600" b="1" dirty="0">
                <a:solidFill>
                  <a:srgbClr val="0000FF"/>
                </a:solidFill>
              </a:rPr>
              <a:t>'not implemented yet'</a:t>
            </a:r>
            <a:r>
              <a:rPr lang="en-GB" sz="1600" dirty="0">
                <a:solidFill>
                  <a:srgbClr val="0000FF"/>
                </a:solidFill>
              </a:rPr>
              <a:t>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def </a:t>
            </a:r>
            <a:r>
              <a:rPr lang="en-GB" sz="1600" dirty="0" err="1">
                <a:solidFill>
                  <a:schemeClr val="tx1"/>
                </a:solidFill>
              </a:rPr>
              <a:t>test_calculator_multiply</a:t>
            </a:r>
            <a:r>
              <a:rPr lang="en-GB" sz="1600" dirty="0">
                <a:solidFill>
                  <a:schemeClr val="tx1"/>
                </a:solidFill>
              </a:rPr>
              <a:t>(calculator):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dirty="0" err="1">
                <a:solidFill>
                  <a:schemeClr val="tx1"/>
                </a:solidFill>
              </a:rPr>
              <a:t>calculator.multiply</a:t>
            </a:r>
            <a:r>
              <a:rPr lang="en-GB" sz="1600" dirty="0">
                <a:solidFill>
                  <a:schemeClr val="tx1"/>
                </a:solidFill>
              </a:rPr>
              <a:t>(2, 3)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</a:t>
            </a:r>
            <a:r>
              <a:rPr lang="en-GB" sz="1600" b="1" dirty="0">
                <a:solidFill>
                  <a:schemeClr val="tx1"/>
                </a:solidFill>
              </a:rPr>
              <a:t>assert </a:t>
            </a:r>
            <a:r>
              <a:rPr lang="en-GB" sz="1600" dirty="0" err="1">
                <a:solidFill>
                  <a:schemeClr val="tx1"/>
                </a:solidFill>
              </a:rPr>
              <a:t>calculator.total</a:t>
            </a:r>
            <a:r>
              <a:rPr lang="en-GB" sz="1600" dirty="0">
                <a:solidFill>
                  <a:schemeClr val="tx1"/>
                </a:solidFill>
              </a:rPr>
              <a:t> == 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21A953-5465-8F44-A01A-66B72F965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87" y="5277057"/>
            <a:ext cx="4425049" cy="153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869111A9-7F9C-BB04-3E03-749877D1D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88D-5B20-C94F-94F7-02B7E342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7C62F-CE9F-7D4A-8778-C0E043C8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Common to run the same tests multiple times with several different input values</a:t>
            </a:r>
          </a:p>
          <a:p>
            <a:pPr lvl="1"/>
            <a:r>
              <a:rPr lang="en-GB" sz="2000" dirty="0"/>
              <a:t>can greatly reduce the number of tests needed</a:t>
            </a:r>
          </a:p>
          <a:p>
            <a:r>
              <a:rPr lang="en-GB" sz="2400" dirty="0"/>
              <a:t>Such tests are referred to as parametrised tests</a:t>
            </a:r>
          </a:p>
          <a:p>
            <a:pPr lvl="1"/>
            <a:r>
              <a:rPr lang="en-GB" sz="2000" dirty="0"/>
              <a:t>specified via </a:t>
            </a:r>
            <a:r>
              <a:rPr lang="en-GB" sz="2000" dirty="0">
                <a:latin typeface="Courier" pitchFamily="2" charset="0"/>
              </a:rPr>
              <a:t>@</a:t>
            </a:r>
            <a:r>
              <a:rPr lang="en-GB" sz="2000" dirty="0" err="1">
                <a:latin typeface="Courier" pitchFamily="2" charset="0"/>
              </a:rPr>
              <a:t>pytest.mark.parametrize</a:t>
            </a:r>
            <a:r>
              <a:rPr lang="en-GB" sz="2000" dirty="0">
                <a:latin typeface="Courier" pitchFamily="2" charset="0"/>
              </a:rPr>
              <a:t> </a:t>
            </a:r>
            <a:r>
              <a:rPr lang="en-GB" sz="2000" dirty="0"/>
              <a:t>decorator</a:t>
            </a:r>
          </a:p>
          <a:p>
            <a:pPr lvl="1"/>
            <a:r>
              <a:rPr lang="en-GB" sz="2000" dirty="0"/>
              <a:t>with values to apply provided to decorator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1045-F6F6-074D-B9D6-A695980711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3E27-992F-5C4C-B8C0-0EBEB3D6D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B32B-05FD-B84D-AFE4-648BDC90F2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9B6FF-234E-654D-877E-87ECF5709E15}"/>
              </a:ext>
            </a:extLst>
          </p:cNvPr>
          <p:cNvSpPr txBox="1"/>
          <p:nvPr/>
        </p:nvSpPr>
        <p:spPr>
          <a:xfrm>
            <a:off x="1747784" y="4444544"/>
            <a:ext cx="6408712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@</a:t>
            </a:r>
            <a:r>
              <a:rPr lang="en-GB" sz="1400" b="1" dirty="0" err="1">
                <a:solidFill>
                  <a:srgbClr val="0000FF"/>
                </a:solidFill>
              </a:rPr>
              <a:t>pytest.mark.parametrize</a:t>
            </a:r>
            <a:r>
              <a:rPr lang="en-GB" sz="1400" dirty="0">
                <a:solidFill>
                  <a:schemeClr val="tx1"/>
                </a:solidFill>
              </a:rPr>
              <a:t>('input1,input2,expected', [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1, 4),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(3, 2, 5),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])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def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test_calculator_add_operation</a:t>
            </a:r>
            <a:r>
              <a:rPr lang="en-GB" sz="1400" dirty="0">
                <a:solidFill>
                  <a:schemeClr val="tx1"/>
                </a:solidFill>
              </a:rPr>
              <a:t>(calculator, input1, input2, expected):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(input1)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calculator.set</a:t>
            </a:r>
            <a:r>
              <a:rPr lang="en-GB" sz="1400" dirty="0">
                <a:solidFill>
                  <a:schemeClr val="tx1"/>
                </a:solidFill>
              </a:rPr>
              <a:t>(input2)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dirty="0" err="1">
                <a:solidFill>
                  <a:schemeClr val="tx1"/>
                </a:solidFill>
              </a:rPr>
              <a:t>calculator.add</a:t>
            </a:r>
            <a:r>
              <a:rPr lang="en-GB" sz="1400" dirty="0">
                <a:solidFill>
                  <a:schemeClr val="tx1"/>
                </a:solidFill>
              </a:rPr>
              <a:t>()</a:t>
            </a:r>
            <a:br>
              <a:rPr lang="en-GB" sz="1400" dirty="0">
                <a:solidFill>
                  <a:schemeClr val="tx1"/>
                </a:solidFill>
              </a:rPr>
            </a:br>
            <a:r>
              <a:rPr lang="en-GB" sz="1400" dirty="0">
                <a:solidFill>
                  <a:schemeClr val="tx1"/>
                </a:solidFill>
              </a:rPr>
              <a:t>    </a:t>
            </a:r>
            <a:r>
              <a:rPr lang="en-GB" sz="1400" b="1" dirty="0">
                <a:solidFill>
                  <a:schemeClr val="tx1"/>
                </a:solidFill>
              </a:rPr>
              <a:t>assert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err="1">
                <a:solidFill>
                  <a:schemeClr val="tx1"/>
                </a:solidFill>
              </a:rPr>
              <a:t>calculator.total</a:t>
            </a:r>
            <a:r>
              <a:rPr lang="en-GB" sz="1400" dirty="0">
                <a:solidFill>
                  <a:schemeClr val="tx1"/>
                </a:solidFill>
              </a:rPr>
              <a:t> == expected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893708FC-1890-B3B9-F980-C46A1BC9D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1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17B8-FC9A-4E4E-86FB-DE396649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9DD9-D68A-F340-B8B6-5EDEC4130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write tests that verify that an exception was raised</a:t>
            </a:r>
          </a:p>
          <a:p>
            <a:r>
              <a:rPr lang="en-GB" sz="2400" dirty="0"/>
              <a:t>In </a:t>
            </a:r>
            <a:r>
              <a:rPr lang="en-GB" sz="2400" dirty="0" err="1"/>
              <a:t>PyTest</a:t>
            </a:r>
            <a:r>
              <a:rPr lang="en-GB" sz="2400" dirty="0"/>
              <a:t> use the with statement and </a:t>
            </a:r>
            <a:r>
              <a:rPr lang="en-GB" sz="2400" dirty="0" err="1">
                <a:latin typeface="Courier" pitchFamily="2" charset="0"/>
              </a:rPr>
              <a:t>pytest.raises</a:t>
            </a:r>
            <a:endParaRPr lang="en-GB" sz="2400" dirty="0">
              <a:latin typeface="Courier" pitchFamily="2" charset="0"/>
            </a:endParaRPr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51DD-2C86-4947-BC83-2AED94CF77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2D709-80D3-0E43-AC1B-8E2F3A25C9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774-48D6-8040-A5B5-059C5018FA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459B8-3D4C-D64F-BEB1-566E7B8A8507}"/>
              </a:ext>
            </a:extLst>
          </p:cNvPr>
          <p:cNvSpPr txBox="1"/>
          <p:nvPr/>
        </p:nvSpPr>
        <p:spPr>
          <a:xfrm>
            <a:off x="1876959" y="3572381"/>
            <a:ext cx="640871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</a:rPr>
              <a:t>import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 err="1">
                <a:solidFill>
                  <a:schemeClr val="tx1"/>
                </a:solidFill>
              </a:rPr>
              <a:t>pytest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r>
              <a:rPr lang="en-GB" sz="1600" b="1" dirty="0">
                <a:solidFill>
                  <a:schemeClr val="tx1"/>
                </a:solidFill>
              </a:rPr>
              <a:t>def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test_current_account_overdraft</a:t>
            </a:r>
            <a:r>
              <a:rPr lang="en-GB" sz="1600" dirty="0">
                <a:solidFill>
                  <a:schemeClr val="tx1"/>
                </a:solidFill>
              </a:rPr>
              <a:t>():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</a:t>
            </a:r>
            <a:r>
              <a:rPr lang="en-GB" sz="1600" dirty="0" err="1">
                <a:solidFill>
                  <a:schemeClr val="tx1"/>
                </a:solidFill>
              </a:rPr>
              <a:t>current_account</a:t>
            </a:r>
            <a:r>
              <a:rPr lang="en-GB" sz="1600" dirty="0">
                <a:solidFill>
                  <a:schemeClr val="tx1"/>
                </a:solidFill>
              </a:rPr>
              <a:t> = </a:t>
            </a:r>
            <a:r>
              <a:rPr lang="en-GB" sz="1600" dirty="0" err="1">
                <a:solidFill>
                  <a:schemeClr val="tx1"/>
                </a:solidFill>
              </a:rPr>
              <a:t>CurrentAccount</a:t>
            </a:r>
            <a:r>
              <a:rPr lang="en-GB" sz="1600" dirty="0">
                <a:solidFill>
                  <a:schemeClr val="tx1"/>
                </a:solidFill>
              </a:rPr>
              <a:t>(0.0)</a:t>
            </a:r>
          </a:p>
          <a:p>
            <a:r>
              <a:rPr lang="en-GB" sz="1600" b="1" dirty="0">
                <a:solidFill>
                  <a:schemeClr val="tx1"/>
                </a:solidFill>
              </a:rPr>
              <a:t>    with </a:t>
            </a:r>
            <a:r>
              <a:rPr lang="en-GB" sz="1600" b="1" dirty="0" err="1">
                <a:solidFill>
                  <a:srgbClr val="0000FF"/>
                </a:solidFill>
              </a:rPr>
              <a:t>pytest.raises</a:t>
            </a: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accounts.BalanceError</a:t>
            </a:r>
            <a:r>
              <a:rPr lang="en-GB" sz="1600" dirty="0">
                <a:solidFill>
                  <a:schemeClr val="tx1"/>
                </a:solidFill>
              </a:rPr>
              <a:t>):</a:t>
            </a:r>
          </a:p>
          <a:p>
            <a:r>
              <a:rPr lang="en-GB" sz="1600" dirty="0">
                <a:solidFill>
                  <a:schemeClr val="tx1"/>
                </a:solidFill>
              </a:rPr>
              <a:t>        </a:t>
            </a:r>
            <a:r>
              <a:rPr lang="en-GB" sz="1600" dirty="0" err="1">
                <a:solidFill>
                  <a:schemeClr val="tx1"/>
                </a:solidFill>
              </a:rPr>
              <a:t>current_account.withdraw</a:t>
            </a:r>
            <a:r>
              <a:rPr lang="en-GB" sz="1600" dirty="0">
                <a:solidFill>
                  <a:schemeClr val="tx1"/>
                </a:solidFill>
              </a:rPr>
              <a:t>(200.0)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F86B3260-2EF1-BD70-C006-EFC708436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Writing tests</a:t>
            </a:r>
          </a:p>
          <a:p>
            <a:pPr>
              <a:spcBef>
                <a:spcPts val="400"/>
              </a:spcBef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Fixtures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Parameterized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Ignoring Tests</a:t>
            </a:r>
          </a:p>
          <a:p>
            <a:pPr>
              <a:spcBef>
                <a:spcPts val="40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Testing for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A7906-6F7E-3143-84C0-9BB0E03BE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F941-BE64-3948-B5B8-80F2130A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pytest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D8DD-8C2A-FD47-874F-0B5C926E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/>
              <a:t>Testing library for Python</a:t>
            </a:r>
          </a:p>
          <a:p>
            <a:pPr lvl="1"/>
            <a:r>
              <a:rPr lang="en-GB" sz="2000" dirty="0"/>
              <a:t>one of the most popular</a:t>
            </a:r>
          </a:p>
          <a:p>
            <a:pPr lvl="2"/>
            <a:r>
              <a:rPr lang="en-GB" sz="1600" dirty="0"/>
              <a:t>see https://</a:t>
            </a:r>
            <a:r>
              <a:rPr lang="en-GB" sz="1600" dirty="0" err="1"/>
              <a:t>docs.pytest.org</a:t>
            </a:r>
            <a:r>
              <a:rPr lang="en-GB" sz="1600" dirty="0"/>
              <a:t>/</a:t>
            </a:r>
            <a:r>
              <a:rPr lang="en-GB" sz="1600" dirty="0" err="1"/>
              <a:t>en</a:t>
            </a:r>
            <a:r>
              <a:rPr lang="en-GB" sz="1600" dirty="0"/>
              <a:t>/latest/</a:t>
            </a:r>
          </a:p>
          <a:p>
            <a:pPr lvl="1"/>
            <a:r>
              <a:rPr lang="en-GB" sz="2000" dirty="0"/>
              <a:t>builds on top of / extends </a:t>
            </a:r>
            <a:r>
              <a:rPr lang="en-GB" sz="2000" dirty="0" err="1"/>
              <a:t>unittest</a:t>
            </a:r>
            <a:r>
              <a:rPr lang="en-GB" sz="2000" dirty="0"/>
              <a:t> </a:t>
            </a:r>
          </a:p>
          <a:p>
            <a:pPr lvl="2"/>
            <a:r>
              <a:rPr lang="en-GB" sz="1600" dirty="0"/>
              <a:t>provides an extended set of facilities</a:t>
            </a:r>
          </a:p>
          <a:p>
            <a:r>
              <a:rPr lang="en-GB" sz="2400" dirty="0"/>
              <a:t>Can be used for different levels of test</a:t>
            </a:r>
          </a:p>
          <a:p>
            <a:pPr lvl="1"/>
            <a:r>
              <a:rPr lang="en-GB" sz="2000" dirty="0"/>
              <a:t>unit, integration, system/e2e</a:t>
            </a:r>
          </a:p>
          <a:p>
            <a:pPr lvl="1"/>
            <a:r>
              <a:rPr lang="en-GB" sz="2000" dirty="0"/>
              <a:t>most typically used for unit</a:t>
            </a:r>
          </a:p>
          <a:p>
            <a:pPr lvl="1"/>
            <a:r>
              <a:rPr lang="en-GB" sz="2000" dirty="0"/>
              <a:t>used by Dropbox, Mozilla etc. as Python testing framework</a:t>
            </a:r>
            <a:endParaRPr lang="en-US" sz="1800" dirty="0"/>
          </a:p>
          <a:p>
            <a:r>
              <a:rPr lang="en-US" sz="2400" dirty="0"/>
              <a:t>Has support in IDEs such as PyCharm</a:t>
            </a:r>
          </a:p>
          <a:p>
            <a:pPr lvl="1"/>
            <a:r>
              <a:rPr lang="en-US" sz="2000" dirty="0"/>
              <a:t>allowing for red bar, green bar development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C11F-371A-5546-BE16-41608339D85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C45B-237A-CC49-B309-3F1BB6D9A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F50B-65E6-7445-8934-5C02327FED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A38D2-2784-D549-8C82-691161DD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85" y="443222"/>
            <a:ext cx="925884" cy="925884"/>
          </a:xfrm>
          <a:prstGeom prst="rect">
            <a:avLst/>
          </a:prstGeom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8304FE23-DFB5-1E1B-A73E-92970C66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924944"/>
            <a:ext cx="401680" cy="41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84D0-9C93-6C4D-AABA-C764356A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pytest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D97E-9D3E-3A46-B4A8-ABB506A41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Need something to test</a:t>
            </a:r>
          </a:p>
          <a:p>
            <a:pPr lvl="1"/>
            <a:r>
              <a:rPr lang="en-US" sz="2000" dirty="0"/>
              <a:t>May be a function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Can be a class</a:t>
            </a:r>
          </a:p>
          <a:p>
            <a:pPr lvl="2"/>
            <a:r>
              <a:rPr lang="en-US" sz="1600" dirty="0"/>
              <a:t>Calculator class in </a:t>
            </a:r>
            <a:r>
              <a:rPr lang="en-US" sz="1600" dirty="0" err="1">
                <a:latin typeface="Courier" pitchFamily="2" charset="0"/>
              </a:rPr>
              <a:t>calculator.py</a:t>
            </a:r>
            <a:r>
              <a:rPr lang="en-US" sz="1600" dirty="0">
                <a:latin typeface="Courier" pitchFamily="2" charset="0"/>
              </a:rPr>
              <a:t> </a:t>
            </a:r>
            <a:br>
              <a:rPr lang="en-US" sz="1600" dirty="0">
                <a:latin typeface="Courier" pitchFamily="2" charset="0"/>
              </a:rPr>
            </a:br>
            <a:r>
              <a:rPr lang="en-US" sz="1600" dirty="0"/>
              <a:t>file</a:t>
            </a:r>
          </a:p>
          <a:p>
            <a:pPr lvl="2"/>
            <a:r>
              <a:rPr lang="en-US" sz="1600" dirty="0"/>
              <a:t>has the concept of the current total</a:t>
            </a:r>
          </a:p>
          <a:p>
            <a:pPr lvl="2"/>
            <a:r>
              <a:rPr lang="en-US" sz="1600" dirty="0"/>
              <a:t>can have a current value entered</a:t>
            </a:r>
          </a:p>
          <a:p>
            <a:pPr lvl="2"/>
            <a:r>
              <a:rPr lang="en-US" sz="1600" dirty="0"/>
              <a:t>the action to apply to the current </a:t>
            </a:r>
            <a:br>
              <a:rPr lang="en-US" sz="1600" dirty="0"/>
            </a:br>
            <a:r>
              <a:rPr lang="en-US" sz="1600" dirty="0"/>
              <a:t>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0319-5536-0644-8509-BA736E9861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2101-01B5-A64F-87D4-D661F3B26B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67CEB-AEC4-6F49-AE57-466789A3F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4ACB-2BDB-3949-8316-A1169A17D771}"/>
              </a:ext>
            </a:extLst>
          </p:cNvPr>
          <p:cNvSpPr txBox="1"/>
          <p:nvPr/>
        </p:nvSpPr>
        <p:spPr>
          <a:xfrm>
            <a:off x="6105128" y="1768050"/>
            <a:ext cx="3168352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class </a:t>
            </a:r>
            <a:r>
              <a:rPr lang="en-GB" dirty="0">
                <a:solidFill>
                  <a:schemeClr val="tx1"/>
                </a:solidFill>
              </a:rPr>
              <a:t>Calculator:</a:t>
            </a: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__</a:t>
            </a:r>
            <a:r>
              <a:rPr lang="en-GB" dirty="0" err="1">
                <a:solidFill>
                  <a:schemeClr val="tx1"/>
                </a:solidFill>
              </a:rPr>
              <a:t>init</a:t>
            </a:r>
            <a:r>
              <a:rPr lang="en-GB" dirty="0">
                <a:solidFill>
                  <a:schemeClr val="tx1"/>
                </a:solidFill>
              </a:rPr>
              <a:t>__(self):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0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= 0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set(self, value):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r>
              <a:rPr lang="en-GB" dirty="0">
                <a:solidFill>
                  <a:schemeClr val="tx1"/>
                </a:solidFill>
              </a:rPr>
              <a:t> = value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add(self):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+=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sub(self):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r>
              <a:rPr lang="en-GB" dirty="0">
                <a:solidFill>
                  <a:schemeClr val="tx1"/>
                </a:solidFill>
              </a:rPr>
              <a:t> -= </a:t>
            </a:r>
            <a:r>
              <a:rPr lang="en-GB" dirty="0" err="1">
                <a:solidFill>
                  <a:schemeClr val="tx1"/>
                </a:solidFill>
              </a:rPr>
              <a:t>self.current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def </a:t>
            </a:r>
            <a:r>
              <a:rPr lang="en-GB" dirty="0">
                <a:solidFill>
                  <a:schemeClr val="tx1"/>
                </a:solidFill>
              </a:rPr>
              <a:t>total(self):</a:t>
            </a:r>
          </a:p>
          <a:p>
            <a:r>
              <a:rPr lang="en-GB" dirty="0">
                <a:solidFill>
                  <a:schemeClr val="tx1"/>
                </a:solidFill>
              </a:rPr>
              <a:t>        </a:t>
            </a:r>
            <a:r>
              <a:rPr lang="en-GB" b="1" dirty="0">
                <a:solidFill>
                  <a:schemeClr val="tx1"/>
                </a:solidFill>
              </a:rPr>
              <a:t>return </a:t>
            </a:r>
            <a:r>
              <a:rPr lang="en-GB" dirty="0" err="1">
                <a:solidFill>
                  <a:schemeClr val="tx1"/>
                </a:solidFill>
              </a:rPr>
              <a:t>self.total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F20C8-1053-1E48-9721-8C7D9B129FF9}"/>
              </a:ext>
            </a:extLst>
          </p:cNvPr>
          <p:cNvSpPr txBox="1"/>
          <p:nvPr/>
        </p:nvSpPr>
        <p:spPr>
          <a:xfrm>
            <a:off x="1280592" y="2564904"/>
            <a:ext cx="252028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add(x, y):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chemeClr val="tx1"/>
                </a:solidFill>
              </a:rPr>
              <a:t>return</a:t>
            </a:r>
            <a:r>
              <a:rPr lang="en-GB" dirty="0">
                <a:solidFill>
                  <a:schemeClr val="tx1"/>
                </a:solidFill>
              </a:rPr>
              <a:t> x + y</a:t>
            </a:r>
          </a:p>
        </p:txBody>
      </p:sp>
      <p:pic>
        <p:nvPicPr>
          <p:cNvPr id="9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9D49B20D-8004-8A40-C0D8-A8041D44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1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D5A6-799E-3F4D-8915-01ED8CA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4E69-9C8F-3B45-83D6-D3781A15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Place tests in separate file / module</a:t>
            </a:r>
          </a:p>
          <a:p>
            <a:r>
              <a:rPr lang="en-US" sz="2400" dirty="0"/>
              <a:t>Test defined in a file </a:t>
            </a:r>
            <a:r>
              <a:rPr lang="en-US" sz="2400" dirty="0" err="1">
                <a:latin typeface="Courier" pitchFamily="2" charset="0"/>
              </a:rPr>
              <a:t>test_calculator.py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000" dirty="0"/>
              <a:t>therefore, a separate </a:t>
            </a:r>
            <a:r>
              <a:rPr lang="en-US" sz="2000" i="1" dirty="0"/>
              <a:t>module</a:t>
            </a:r>
            <a:endParaRPr lang="en-US" sz="2000" dirty="0"/>
          </a:p>
          <a:p>
            <a:pPr lvl="1"/>
            <a:r>
              <a:rPr lang="en-US" sz="2000" dirty="0"/>
              <a:t>so will need to import from </a:t>
            </a:r>
            <a:r>
              <a:rPr lang="en-US" sz="2000" dirty="0">
                <a:latin typeface="Courier" pitchFamily="2" charset="0"/>
              </a:rPr>
              <a:t>calculator </a:t>
            </a:r>
            <a:r>
              <a:rPr lang="en-US" sz="2000" dirty="0"/>
              <a:t>module</a:t>
            </a:r>
            <a:endParaRPr lang="en-US" sz="1600" dirty="0"/>
          </a:p>
          <a:p>
            <a:r>
              <a:rPr lang="en-GB" sz="2400" dirty="0" err="1"/>
              <a:t>pytest</a:t>
            </a:r>
            <a:r>
              <a:rPr lang="en-GB" sz="2400" dirty="0"/>
              <a:t> uses conventions to find tests:</a:t>
            </a:r>
          </a:p>
          <a:p>
            <a:pPr lvl="1"/>
            <a:r>
              <a:rPr lang="en-GB" sz="2000" dirty="0"/>
              <a:t>search for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test_*.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or 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test.py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GB" sz="2000" dirty="0"/>
              <a:t>files.</a:t>
            </a:r>
          </a:p>
          <a:p>
            <a:pPr lvl="1"/>
            <a:r>
              <a:rPr lang="en-GB" sz="2000" dirty="0"/>
              <a:t>From those files, collect test items:</a:t>
            </a:r>
          </a:p>
          <a:p>
            <a:pPr lvl="2"/>
            <a:r>
              <a:rPr lang="en-GB" sz="1800" dirty="0">
                <a:latin typeface="Courier" pitchFamily="2" charset="0"/>
              </a:rPr>
              <a:t>test_</a:t>
            </a:r>
            <a:r>
              <a:rPr lang="en-GB" sz="1800" dirty="0"/>
              <a:t> prefixed test functions</a:t>
            </a:r>
          </a:p>
          <a:p>
            <a:r>
              <a:rPr lang="en-GB" sz="2400" dirty="0"/>
              <a:t>IDE typically provides support for creating suitable test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CA0E6-DA58-E542-9A1F-76717EE536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A5AC4-6DF3-C84E-9728-C6AB424197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9699C-CF82-9447-9470-F42DA4A115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3074" name="Picture 2" descr="Psycho Vector SVG Icon (2) - SVG Repo">
            <a:extLst>
              <a:ext uri="{FF2B5EF4-FFF2-40B4-BE49-F238E27FC236}">
                <a16:creationId xmlns:a16="http://schemas.microsoft.com/office/drawing/2014/main" id="{B282AE19-E6BE-DF75-AA23-09134388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28039A19-E259-ECD9-CE6F-39C8D328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39" y="53732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1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094" y="1429356"/>
            <a:ext cx="4449101" cy="4529138"/>
          </a:xfrm>
        </p:spPr>
        <p:txBody>
          <a:bodyPr/>
          <a:lstStyle/>
          <a:p>
            <a:r>
              <a:rPr lang="en-US" sz="2400" dirty="0"/>
              <a:t>A simple test</a:t>
            </a:r>
          </a:p>
          <a:p>
            <a:pPr lvl="1"/>
            <a:r>
              <a:rPr lang="en-US" sz="2000" dirty="0"/>
              <a:t>note use of descriptive test function name</a:t>
            </a:r>
          </a:p>
          <a:p>
            <a:pPr lvl="1"/>
            <a:r>
              <a:rPr lang="en-US" sz="2000" dirty="0"/>
              <a:t>makes it easier to understand test reports</a:t>
            </a:r>
          </a:p>
          <a:p>
            <a:pPr lvl="1"/>
            <a:r>
              <a:rPr lang="en-US" sz="2000" dirty="0"/>
              <a:t>Actually, just </a:t>
            </a:r>
            <a:r>
              <a:rPr lang="en-US" sz="2000" dirty="0" err="1"/>
              <a:t>unittest</a:t>
            </a:r>
            <a:r>
              <a:rPr lang="en-US" sz="2000" dirty="0"/>
              <a:t> at this point</a:t>
            </a:r>
          </a:p>
          <a:p>
            <a:pPr lvl="1"/>
            <a:endParaRPr lang="en-US" sz="2000" dirty="0"/>
          </a:p>
          <a:p>
            <a:r>
              <a:rPr lang="en-US" sz="2400" dirty="0"/>
              <a:t>Run using </a:t>
            </a:r>
            <a:r>
              <a:rPr lang="en-US" sz="2400" dirty="0" err="1"/>
              <a:t>PyTest</a:t>
            </a:r>
            <a:r>
              <a:rPr lang="en-US" sz="2400" dirty="0"/>
              <a:t> from command line or via 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5156916" y="1582340"/>
            <a:ext cx="462062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add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test_add_zeros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0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test_add_one_and_zero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add(1, 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</a:t>
            </a:r>
            <a:br>
              <a:rPr lang="en-GB" dirty="0">
                <a:solidFill>
                  <a:srgbClr val="0000FF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test_add_zero_and_one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result = add(0, 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   </a:t>
            </a:r>
            <a:r>
              <a:rPr lang="en-GB" b="1" dirty="0">
                <a:solidFill>
                  <a:srgbClr val="0000FF"/>
                </a:solidFill>
              </a:rPr>
              <a:t>assert</a:t>
            </a:r>
            <a:r>
              <a:rPr lang="en-GB" dirty="0">
                <a:solidFill>
                  <a:srgbClr val="0000FF"/>
                </a:solidFill>
              </a:rPr>
              <a:t> result == 1, "should be one"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5931884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7C214A32-8092-2F1E-62CD-E2766591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506D7A6-ACED-C13E-10AA-22E1A1F0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18" y="3573016"/>
            <a:ext cx="463192" cy="4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1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93D9-5A94-1C4F-BABA-EFD410C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48CC-49FA-1347-B706-A084350CD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US" sz="2400" dirty="0"/>
              <a:t>Can also test classes in exactly the same way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Again, can run from command line or via IDE</a:t>
            </a:r>
          </a:p>
          <a:p>
            <a:pPr lvl="1"/>
            <a:r>
              <a:rPr lang="en-US" sz="2000" dirty="0"/>
              <a:t>Using </a:t>
            </a:r>
            <a:r>
              <a:rPr lang="en-US" sz="2000" dirty="0" err="1"/>
              <a:t>PyTest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5DAE-EBC0-1247-8E9F-0687E79652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15F-1D73-D14F-B73F-4D24D0B0B1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B21E-AB2B-1341-A3BA-981C02B90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D7D65-F823-4E48-833E-FD5E24C49A6F}"/>
              </a:ext>
            </a:extLst>
          </p:cNvPr>
          <p:cNvSpPr txBox="1"/>
          <p:nvPr/>
        </p:nvSpPr>
        <p:spPr>
          <a:xfrm>
            <a:off x="2772852" y="2204864"/>
            <a:ext cx="3960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from</a:t>
            </a:r>
            <a:r>
              <a:rPr lang="en-GB" dirty="0">
                <a:solidFill>
                  <a:schemeClr val="tx1"/>
                </a:solidFill>
              </a:rPr>
              <a:t> calculator </a:t>
            </a:r>
            <a:r>
              <a:rPr lang="en-GB" b="1" dirty="0">
                <a:solidFill>
                  <a:schemeClr val="tx1"/>
                </a:solidFill>
              </a:rPr>
              <a:t>import</a:t>
            </a:r>
            <a:r>
              <a:rPr lang="en-GB" dirty="0">
                <a:solidFill>
                  <a:schemeClr val="tx1"/>
                </a:solidFill>
              </a:rPr>
              <a:t> Calculator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b="1" dirty="0">
                <a:solidFill>
                  <a:schemeClr val="tx1"/>
                </a:solidFill>
              </a:rPr>
              <a:t>def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test_add_one</a:t>
            </a:r>
            <a:r>
              <a:rPr lang="en-GB" dirty="0">
                <a:solidFill>
                  <a:schemeClr val="tx1"/>
                </a:solidFill>
              </a:rPr>
              <a:t>():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calc = Calculator()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calc.set</a:t>
            </a:r>
            <a:r>
              <a:rPr lang="en-GB" dirty="0">
                <a:solidFill>
                  <a:schemeClr val="tx1"/>
                </a:solidFill>
              </a:rPr>
              <a:t>(1)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dirty="0" err="1">
                <a:solidFill>
                  <a:schemeClr val="tx1"/>
                </a:solidFill>
              </a:rPr>
              <a:t>calc.add</a:t>
            </a:r>
            <a:r>
              <a:rPr lang="en-GB" dirty="0">
                <a:solidFill>
                  <a:schemeClr val="tx1"/>
                </a:solidFill>
              </a:rPr>
              <a:t>()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    </a:t>
            </a:r>
            <a:r>
              <a:rPr lang="en-GB" b="1" dirty="0">
                <a:solidFill>
                  <a:schemeClr val="tx1"/>
                </a:solidFill>
              </a:rPr>
              <a:t>assert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calc.total</a:t>
            </a:r>
            <a:r>
              <a:rPr lang="en-GB" dirty="0">
                <a:solidFill>
                  <a:schemeClr val="tx1"/>
                </a:solidFill>
              </a:rPr>
              <a:t> == 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72A0ADF-42A9-B54D-A53E-B50455B8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25" y="5229200"/>
            <a:ext cx="3456294" cy="5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sycho Vector SVG Icon (2) - SVG Repo">
            <a:extLst>
              <a:ext uri="{FF2B5EF4-FFF2-40B4-BE49-F238E27FC236}">
                <a16:creationId xmlns:a16="http://schemas.microsoft.com/office/drawing/2014/main" id="{53C57FFE-04A2-3320-9BEB-C2884BBF2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00" y="639144"/>
            <a:ext cx="636662" cy="6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0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9C58-B69A-3C49-8161-94AA123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C125-143E-C343-BB35-5FF63FC2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IDE can see result of tests</a:t>
            </a:r>
          </a:p>
          <a:p>
            <a:pPr lvl="1"/>
            <a:r>
              <a:rPr lang="en-US" sz="2000" dirty="0"/>
              <a:t>and explore test reports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A7A4-7FE4-AE40-A3F6-A1E10F73E6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08DC8-9CB7-D245-BFA4-84B115E9C0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8049-E269-4047-97C3-156463533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CAB725-30BD-164D-92A1-6C8A0630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5" y="2852936"/>
            <a:ext cx="873697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ng File Svg - Microscope Clip Art | Full Size PNG Download | SeekPNG">
            <a:extLst>
              <a:ext uri="{FF2B5EF4-FFF2-40B4-BE49-F238E27FC236}">
                <a16:creationId xmlns:a16="http://schemas.microsoft.com/office/drawing/2014/main" id="{3FBC7877-5A00-4153-0CE1-C9FA0D18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92" y="457966"/>
            <a:ext cx="608277" cy="7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E1C6-7B52-A34C-BA8C-C17A2EEE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F56-DFFC-6A4A-AD88-0F4380FE4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56792"/>
            <a:ext cx="8913681" cy="4529138"/>
          </a:xfrm>
        </p:spPr>
        <p:txBody>
          <a:bodyPr/>
          <a:lstStyle/>
          <a:p>
            <a:r>
              <a:rPr lang="en-GB" sz="2400" dirty="0"/>
              <a:t>May need to run some behaviour </a:t>
            </a:r>
          </a:p>
          <a:p>
            <a:pPr lvl="1"/>
            <a:r>
              <a:rPr lang="en-GB" sz="2000" dirty="0"/>
              <a:t>before or after each test or </a:t>
            </a:r>
          </a:p>
          <a:p>
            <a:pPr lvl="1"/>
            <a:r>
              <a:rPr lang="en-GB" sz="2000" dirty="0"/>
              <a:t>before or after a group of tests in a module</a:t>
            </a:r>
          </a:p>
          <a:p>
            <a:pPr lvl="1"/>
            <a:r>
              <a:rPr lang="en-GB" sz="2000" dirty="0"/>
              <a:t>to provide resource for a test</a:t>
            </a:r>
          </a:p>
          <a:p>
            <a:r>
              <a:rPr lang="en-US" sz="2400" dirty="0"/>
              <a:t>Such code is known as a fixture</a:t>
            </a:r>
          </a:p>
          <a:p>
            <a:pPr lvl="1"/>
            <a:r>
              <a:rPr lang="en-US" sz="2000" dirty="0"/>
              <a:t>may set up scenario for test</a:t>
            </a:r>
          </a:p>
          <a:p>
            <a:pPr lvl="1"/>
            <a:r>
              <a:rPr lang="en-US" sz="2000" dirty="0"/>
              <a:t>supply an object to be test</a:t>
            </a:r>
          </a:p>
          <a:p>
            <a:pPr lvl="1"/>
            <a:r>
              <a:rPr lang="en-US" sz="2000" dirty="0"/>
              <a:t>perform post test housekeeping etc.</a:t>
            </a:r>
          </a:p>
          <a:p>
            <a:r>
              <a:rPr lang="en-US" sz="2400" dirty="0"/>
              <a:t>Two styles</a:t>
            </a:r>
          </a:p>
          <a:p>
            <a:pPr lvl="1"/>
            <a:r>
              <a:rPr lang="en-US" sz="2000" dirty="0"/>
              <a:t>naming conventions</a:t>
            </a:r>
          </a:p>
          <a:p>
            <a:pPr lvl="1"/>
            <a:r>
              <a:rPr lang="en-US" sz="2000" dirty="0" err="1"/>
              <a:t>PyTest</a:t>
            </a:r>
            <a:r>
              <a:rPr lang="en-US" sz="2000" dirty="0"/>
              <a:t> Python decorators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973C7-5FF3-3E42-B2FE-E56AFDA3CE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AD6B-C57F-6D49-BEF0-A3A192A2DE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480F-9170-A64C-8FDF-FC41BDED0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7" name="Picture 2" descr="Test taker preparation | Versant">
            <a:extLst>
              <a:ext uri="{FF2B5EF4-FFF2-40B4-BE49-F238E27FC236}">
                <a16:creationId xmlns:a16="http://schemas.microsoft.com/office/drawing/2014/main" id="{6C6F1E1E-7E42-CB52-4693-27148A43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75259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789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AB3D7-FA34-434E-9FA2-649B2ED16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CE7F09-5792-47F0-8D83-D78ECA5B9D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1313</Words>
  <Application>Microsoft Macintosh PowerPoint</Application>
  <PresentationFormat>A4 Paper (210x297 mm)</PresentationFormat>
  <Paragraphs>196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Testing in Python</vt:lpstr>
      <vt:lpstr>Plan for Session</vt:lpstr>
      <vt:lpstr>What is pytest?</vt:lpstr>
      <vt:lpstr>Simple pytest Example</vt:lpstr>
      <vt:lpstr>Writing a Test</vt:lpstr>
      <vt:lpstr>Writing a Test</vt:lpstr>
      <vt:lpstr>Writing a Test</vt:lpstr>
      <vt:lpstr>Running a Test</vt:lpstr>
      <vt:lpstr>Test Fixtures</vt:lpstr>
      <vt:lpstr>Test Fixtures as Functions </vt:lpstr>
      <vt:lpstr>Test Fixtures Using Decorators</vt:lpstr>
      <vt:lpstr>Ignoring Tests</vt:lpstr>
      <vt:lpstr>Parameterized Tests</vt:lpstr>
      <vt:lpstr>Testing for Exceptions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150</cp:revision>
  <cp:lastPrinted>2023-08-04T08:44:04Z</cp:lastPrinted>
  <dcterms:modified xsi:type="dcterms:W3CDTF">2025-03-19T11:17:58Z</dcterms:modified>
</cp:coreProperties>
</file>